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1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43" y="9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1999"/>
            <a:ext cx="9044252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171786" y="761999"/>
            <a:ext cx="3023795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E8E80FB-BF1D-4C14-9F16-13DDCD0FBABF}"/>
              </a:ext>
            </a:extLst>
          </p:cNvPr>
          <p:cNvSpPr/>
          <p:nvPr userDrawn="1"/>
        </p:nvSpPr>
        <p:spPr>
          <a:xfrm>
            <a:off x="9141619" y="1333779"/>
            <a:ext cx="29565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Stáž se konala v rámci programu OPPPR, </a:t>
            </a:r>
            <a:br>
              <a:rPr lang="cs-CZ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Výzva 054 MOUSS</a:t>
            </a:r>
          </a:p>
          <a:p>
            <a:pPr algn="r"/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Metropolitní odborná umělecká střední škola s. r. o.</a:t>
            </a:r>
          </a:p>
          <a:p>
            <a:pPr algn="r"/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cs-CZ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číslo projektu CZ.07.4.68/0.0/0.0/18_066/0001475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Titulní strana - penizeproprahu">
            <a:extLst>
              <a:ext uri="{FF2B5EF4-FFF2-40B4-BE49-F238E27FC236}">
                <a16:creationId xmlns:a16="http://schemas.microsoft.com/office/drawing/2014/main" id="{C548DA0B-CE49-4E70-A888-CE2CB3DA09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8888"/>
            <a:ext cx="4453433" cy="9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2" descr="Titulní strana - penizeproprahu">
            <a:extLst>
              <a:ext uri="{FF2B5EF4-FFF2-40B4-BE49-F238E27FC236}">
                <a16:creationId xmlns:a16="http://schemas.microsoft.com/office/drawing/2014/main" id="{3E95DCD7-E791-472B-AACB-EC0D316862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8888"/>
            <a:ext cx="4453433" cy="9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5B8C2-17B8-4B18-BA69-8110E159AD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Stáž na Maltě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68F58E-542B-4333-B232-959673B11B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9.05.22-12.05.22</a:t>
            </a:r>
          </a:p>
          <a:p>
            <a:r>
              <a:rPr lang="cs-CZ" dirty="0" err="1"/>
              <a:t>Illia</a:t>
            </a:r>
            <a:r>
              <a:rPr lang="cs-CZ" dirty="0"/>
              <a:t> </a:t>
            </a:r>
            <a:r>
              <a:rPr lang="cs-CZ" dirty="0" err="1"/>
              <a:t>Lychman</a:t>
            </a:r>
            <a:endParaRPr lang="cs-CZ" dirty="0"/>
          </a:p>
        </p:txBody>
      </p:sp>
      <p:pic>
        <p:nvPicPr>
          <p:cNvPr id="5" name="Picture 2" descr="Titulní strana - penizeproprahu">
            <a:extLst>
              <a:ext uri="{FF2B5EF4-FFF2-40B4-BE49-F238E27FC236}">
                <a16:creationId xmlns:a16="http://schemas.microsoft.com/office/drawing/2014/main" id="{202EB3BB-50E8-42F9-9D1D-E90066D63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554" y="5079996"/>
            <a:ext cx="3066446" cy="66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4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39F3C-B4E7-4F9C-ACD9-1B4C3776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Prostředí školy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8DEEEC4-234A-41D0-B957-F632899C6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Skříňky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829DE8F-A350-435E-B1CF-600310CA08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0550" y="1930400"/>
            <a:ext cx="2868237" cy="4024313"/>
          </a:xfrm>
          <a:prstGeom prst="rect">
            <a:avLst/>
          </a:prstGeo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8677A57-98B7-4552-835E-9E1FAA744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Sborovna 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D0B0CFB9-E638-417D-8C2F-FB210E6A20F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197384" y="1930400"/>
            <a:ext cx="2717145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5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4A4A0-670A-41EE-AE72-DB3DF8B45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Morální podpora pro žáky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F391B3F3-B398-422B-8D0D-3306B70DF5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7150" y="2618997"/>
            <a:ext cx="3475038" cy="1620006"/>
          </a:xfrm>
          <a:prstGeom prst="rect">
            <a:avLst/>
          </a:prstGeom>
        </p:spPr>
      </p:pic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D54EE1DA-F4AB-42BB-BDB9-376C711357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55533" y="985497"/>
            <a:ext cx="3200847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8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2D61F-E4E9-4510-BCB3-10D2407F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Prostředí chodeb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6C4870F-38FE-4219-BD0F-F6537DC4F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25F42E-C3E4-4D07-93E5-501CC018B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442" y="952353"/>
            <a:ext cx="7500852" cy="49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1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F92B3-4A59-49EA-B2F0-D78D4925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Prostředí tříd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1453C51-B243-43E1-9BF8-94BE084FA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5775C10-07B7-4743-99C3-DDDC90A26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976074"/>
            <a:ext cx="7533397" cy="48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45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6129E-55FD-454A-B562-A31D2316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Tenisové kurty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52E8B4-94D9-4EE7-B867-E0EC1911F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22D57EC-C224-4360-B825-EB31B8964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76" y="873252"/>
            <a:ext cx="7668184" cy="498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5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06EFA-4251-4A16-8088-E34CFD71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Tělocvična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E5EB070-6099-4D83-861D-BA876BB7A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127908"/>
            <a:ext cx="7315200" cy="45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7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49D6E-9D89-4241-AD4C-916C04DC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ICT učebna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F49B96-168B-4A3F-8938-ABBF2F106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B0D3E4-2D80-471C-AAB0-7A667468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793697"/>
            <a:ext cx="7668184" cy="51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5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6B7FA-346C-425E-87C6-9CF4D3A5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400851-47E8-4B49-A38A-9A815620B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Grazzi</a:t>
            </a:r>
            <a:r>
              <a:rPr lang="cs-CZ" dirty="0"/>
              <a:t> </a:t>
            </a:r>
            <a:r>
              <a:rPr lang="cs-CZ" dirty="0" err="1"/>
              <a:t>tal-attenzjoni</a:t>
            </a:r>
            <a:r>
              <a:rPr lang="cs-CZ" dirty="0"/>
              <a:t> </a:t>
            </a:r>
            <a:r>
              <a:rPr lang="cs-CZ" dirty="0" err="1"/>
              <a:t>tagħkom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812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44592-0FD5-4013-8F05-1F62F8A0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</a:t>
            </a:r>
            <a:br>
              <a:rPr lang="cs-CZ" dirty="0"/>
            </a:br>
            <a:br>
              <a:rPr lang="cs-CZ" dirty="0"/>
            </a:br>
            <a:r>
              <a:rPr lang="cs-CZ" dirty="0"/>
              <a:t>St </a:t>
            </a:r>
            <a:r>
              <a:rPr lang="cs-CZ" dirty="0" err="1"/>
              <a:t>Martin’s</a:t>
            </a:r>
            <a:r>
              <a:rPr lang="cs-CZ" dirty="0"/>
              <a:t> </a:t>
            </a:r>
            <a:r>
              <a:rPr lang="cs-CZ" dirty="0" err="1"/>
              <a:t>College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AA7E82-7CFD-427F-BC0E-1D6581A6B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275" y="190239"/>
            <a:ext cx="4829849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7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2F9E3-6971-4B1A-B08D-B810A25A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škole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A11A2D-DE96-47EE-914B-DD3B9434F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Soukromá</a:t>
            </a:r>
          </a:p>
          <a:p>
            <a:r>
              <a:rPr lang="cs-CZ" dirty="0"/>
              <a:t>Funguje podle britského systému. </a:t>
            </a:r>
          </a:p>
          <a:p>
            <a:r>
              <a:rPr lang="cs-CZ" dirty="0"/>
              <a:t>Absolventi se můžou hlásit na britské univerzity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vysoká soutěž </a:t>
            </a:r>
          </a:p>
          <a:p>
            <a:r>
              <a:rPr lang="cs-CZ" dirty="0"/>
              <a:t> Skládá se </a:t>
            </a:r>
          </a:p>
          <a:p>
            <a:pPr lvl="1"/>
            <a:r>
              <a:rPr lang="cs-CZ" dirty="0"/>
              <a:t>mateřské školy, </a:t>
            </a:r>
          </a:p>
          <a:p>
            <a:pPr lvl="1"/>
            <a:r>
              <a:rPr lang="cs-CZ" dirty="0"/>
              <a:t>základní, </a:t>
            </a:r>
          </a:p>
          <a:p>
            <a:pPr lvl="1"/>
            <a:r>
              <a:rPr lang="cs-CZ" dirty="0"/>
              <a:t>Střední</a:t>
            </a:r>
          </a:p>
          <a:p>
            <a:pPr lvl="1"/>
            <a:r>
              <a:rPr lang="cs-CZ" dirty="0" err="1"/>
              <a:t>Sixth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541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06B39-5F88-4C56-80A5-E40A298B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škole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18B27E-C6B2-408F-BD1A-A015413F2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Věk žáků </a:t>
            </a:r>
          </a:p>
          <a:p>
            <a:pPr lvl="1"/>
            <a:r>
              <a:rPr lang="cs-CZ" dirty="0"/>
              <a:t>2-17 let </a:t>
            </a:r>
          </a:p>
          <a:p>
            <a:r>
              <a:rPr lang="cs-CZ" dirty="0"/>
              <a:t>Jazyk výuky</a:t>
            </a:r>
          </a:p>
          <a:p>
            <a:pPr lvl="1"/>
            <a:r>
              <a:rPr lang="cs-CZ" dirty="0"/>
              <a:t>angličtina </a:t>
            </a:r>
          </a:p>
          <a:p>
            <a:r>
              <a:rPr lang="cs-CZ" dirty="0"/>
              <a:t>Třídy </a:t>
            </a:r>
          </a:p>
          <a:p>
            <a:pPr lvl="1"/>
            <a:r>
              <a:rPr lang="cs-CZ" dirty="0"/>
              <a:t>3 až 25 žáků </a:t>
            </a:r>
          </a:p>
          <a:p>
            <a:r>
              <a:rPr lang="cs-CZ" dirty="0"/>
              <a:t>Povinný </a:t>
            </a:r>
            <a:r>
              <a:rPr lang="cs-CZ" dirty="0" err="1"/>
              <a:t>domací</a:t>
            </a:r>
            <a:r>
              <a:rPr lang="cs-CZ" dirty="0"/>
              <a:t> úkol </a:t>
            </a:r>
          </a:p>
          <a:p>
            <a:r>
              <a:rPr lang="cs-CZ" dirty="0"/>
              <a:t>Škola je moderně vybavená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5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FD895-8810-4799-BCEE-0B75356C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Žáci s OMJ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3DBA03-D4F2-41C6-8097-06506F451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Většina žáků s OMJ jsou Asiaté (Čína, Japonsko, Vietnam) </a:t>
            </a:r>
          </a:p>
          <a:p>
            <a:r>
              <a:rPr lang="cs-CZ" dirty="0"/>
              <a:t>Ostatní země – Německo, Itálie </a:t>
            </a:r>
          </a:p>
          <a:p>
            <a:r>
              <a:rPr lang="cs-CZ" dirty="0"/>
              <a:t>Pro žáky s OMJ existuje </a:t>
            </a:r>
            <a:r>
              <a:rPr lang="cs-CZ" b="1" dirty="0"/>
              <a:t>speciální roční kurz </a:t>
            </a:r>
            <a:r>
              <a:rPr lang="cs-CZ" dirty="0"/>
              <a:t>(base </a:t>
            </a:r>
            <a:r>
              <a:rPr lang="cs-CZ" dirty="0" err="1"/>
              <a:t>year</a:t>
            </a:r>
            <a:r>
              <a:rPr lang="cs-CZ" dirty="0"/>
              <a:t>), kde se vyučuje</a:t>
            </a:r>
          </a:p>
          <a:p>
            <a:pPr lvl="1"/>
            <a:r>
              <a:rPr lang="cs-CZ" dirty="0"/>
              <a:t>Angličtina (16x týdně)</a:t>
            </a:r>
          </a:p>
          <a:p>
            <a:pPr lvl="1"/>
            <a:r>
              <a:rPr lang="cs-CZ" dirty="0"/>
              <a:t>Matematiku (4x týdně) </a:t>
            </a:r>
          </a:p>
          <a:p>
            <a:pPr lvl="1"/>
            <a:r>
              <a:rPr lang="cs-CZ" dirty="0"/>
              <a:t>4 další volitelné předměty </a:t>
            </a:r>
          </a:p>
          <a:p>
            <a:r>
              <a:rPr lang="cs-CZ" dirty="0"/>
              <a:t>Po skončení kurzu je zkouška. </a:t>
            </a:r>
          </a:p>
          <a:p>
            <a:pPr lvl="1"/>
            <a:r>
              <a:rPr lang="cs-CZ" dirty="0"/>
              <a:t>Úspěšné plnění = přijetí do školy, neúspěšné plnění = opakování kurzu </a:t>
            </a:r>
          </a:p>
        </p:txBody>
      </p:sp>
    </p:spTree>
    <p:extLst>
      <p:ext uri="{BB962C8B-B14F-4D97-AF65-F5344CB8AC3E}">
        <p14:creationId xmlns:p14="http://schemas.microsoft.com/office/powerpoint/2010/main" val="426891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0F8D9-CDC3-4463-9367-EAB1C36D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Žáci s OMJ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3EFE1F-2F51-4D9E-AD1C-031E558DD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Učitele mají k žákům s OMJ stejný vztah, jako k maltským dětem.</a:t>
            </a:r>
          </a:p>
          <a:p>
            <a:r>
              <a:rPr lang="cs-CZ" dirty="0"/>
              <a:t>Učí se stejným způsobem, jako všichni.</a:t>
            </a:r>
          </a:p>
        </p:txBody>
      </p:sp>
    </p:spTree>
    <p:extLst>
      <p:ext uri="{BB962C8B-B14F-4D97-AF65-F5344CB8AC3E}">
        <p14:creationId xmlns:p14="http://schemas.microsoft.com/office/powerpoint/2010/main" val="298118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41CD9-2348-4183-A914-906192B7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Prostředí školy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154998-2BE7-4AC7-B973-B61949DC2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FAB553-E769-4FCD-BDDC-47CCA5644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334" y="1285575"/>
            <a:ext cx="3238952" cy="42487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A81EBEF-5A08-4547-8412-81F2BADDF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095" y="1285575"/>
            <a:ext cx="3391373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9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57431-4CAC-4A73-8165-1D9ED468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Prostředí školy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3E89EF-A5C0-4EE9-9CA5-6F7E83514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4BC0A9-E84C-413F-8674-A635A4E06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837" y="2133610"/>
            <a:ext cx="6354062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6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1A92E-0270-4260-9C33-87199BD8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Prostředí školy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B10E45-8465-49E1-A1D6-B79036570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135AE0-4C3F-4BB0-873E-83A64F1F9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776" y="792807"/>
            <a:ext cx="6906183" cy="51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72936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26</TotalTime>
  <Words>189</Words>
  <Application>Microsoft Office PowerPoint</Application>
  <PresentationFormat>Širokoúhlá obrazovka</PresentationFormat>
  <Paragraphs>48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Corbel</vt:lpstr>
      <vt:lpstr>Wingdings</vt:lpstr>
      <vt:lpstr>Wingdings 2</vt:lpstr>
      <vt:lpstr>Rámeček</vt:lpstr>
      <vt:lpstr>Stáž na Maltě</vt:lpstr>
      <vt:lpstr>Škola  St Martin’s College  </vt:lpstr>
      <vt:lpstr>O škole</vt:lpstr>
      <vt:lpstr>O škole</vt:lpstr>
      <vt:lpstr>Žáci s OMJ</vt:lpstr>
      <vt:lpstr>Žáci s OMJ</vt:lpstr>
      <vt:lpstr>Prostředí školy</vt:lpstr>
      <vt:lpstr>Prostředí školy</vt:lpstr>
      <vt:lpstr>Prostředí školy</vt:lpstr>
      <vt:lpstr>Prostředí školy</vt:lpstr>
      <vt:lpstr>Morální podpora pro žáky</vt:lpstr>
      <vt:lpstr>Prostředí chodeb</vt:lpstr>
      <vt:lpstr>Prostředí tříd</vt:lpstr>
      <vt:lpstr>Tenisové kurty</vt:lpstr>
      <vt:lpstr>Tělocvična</vt:lpstr>
      <vt:lpstr>ICT učebna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na Maltě</dc:title>
  <dc:creator>Šírová Marie</dc:creator>
  <cp:lastModifiedBy>Šírová Marie</cp:lastModifiedBy>
  <cp:revision>4</cp:revision>
  <dcterms:created xsi:type="dcterms:W3CDTF">2023-01-26T22:05:43Z</dcterms:created>
  <dcterms:modified xsi:type="dcterms:W3CDTF">2023-01-26T22:31:53Z</dcterms:modified>
</cp:coreProperties>
</file>